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303" r:id="rId2"/>
    <p:sldId id="289" r:id="rId3"/>
    <p:sldId id="288" r:id="rId4"/>
    <p:sldId id="304" r:id="rId5"/>
    <p:sldId id="305" r:id="rId6"/>
    <p:sldId id="306" r:id="rId7"/>
    <p:sldId id="293" r:id="rId8"/>
    <p:sldId id="307" r:id="rId9"/>
    <p:sldId id="308" r:id="rId10"/>
    <p:sldId id="309" r:id="rId11"/>
    <p:sldId id="31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5102"/>
  </p:normalViewPr>
  <p:slideViewPr>
    <p:cSldViewPr snapToGrid="0" snapToObjects="1">
      <p:cViewPr varScale="1">
        <p:scale>
          <a:sx n="104" d="100"/>
          <a:sy n="104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tiff>
</file>

<file path=ppt/media/image2.jpeg>
</file>

<file path=ppt/media/image20.tiff>
</file>

<file path=ppt/media/image21.tiff>
</file>

<file path=ppt/media/image22.png>
</file>

<file path=ppt/media/image23.tiff>
</file>

<file path=ppt/media/image24.tiff>
</file>

<file path=ppt/media/image25.jpeg>
</file>

<file path=ppt/media/image26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14760-EE37-8447-BE60-39BC38499574}" type="datetimeFigureOut">
              <a:rPr lang="en-US" smtClean="0"/>
              <a:t>5/7/19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5BB24-8C78-4C40-AED5-82D3E6B14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14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2781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660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495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1625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4026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8545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9862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766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756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4857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5D2DAF-7A11-4887-8CD5-B116BE4C238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6849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316871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62205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41715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277689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964792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609168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438532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817469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832211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14737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596885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1BB6-FFC6-4F4F-BB7C-1255C9EBF2D9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19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13" Type="http://schemas.openxmlformats.org/officeDocument/2006/relationships/image" Target="../media/image22.pn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12" Type="http://schemas.openxmlformats.org/officeDocument/2006/relationships/image" Target="../media/image2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11" Type="http://schemas.openxmlformats.org/officeDocument/2006/relationships/image" Target="../media/image20.tiff"/><Relationship Id="rId5" Type="http://schemas.openxmlformats.org/officeDocument/2006/relationships/image" Target="../media/image15.jpeg"/><Relationship Id="rId15" Type="http://schemas.openxmlformats.org/officeDocument/2006/relationships/image" Target="../media/image24.tiff"/><Relationship Id="rId10" Type="http://schemas.openxmlformats.org/officeDocument/2006/relationships/image" Target="../media/image19.tiff"/><Relationship Id="rId4" Type="http://schemas.openxmlformats.org/officeDocument/2006/relationships/image" Target="../media/image14.jpeg"/><Relationship Id="rId9" Type="http://schemas.openxmlformats.org/officeDocument/2006/relationships/image" Target="../media/image10.png"/><Relationship Id="rId14" Type="http://schemas.openxmlformats.org/officeDocument/2006/relationships/image" Target="../media/image2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391669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67283" y="3916697"/>
            <a:ext cx="7824717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3" y="3916697"/>
            <a:ext cx="4367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Data Analysis Report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67281" y="4655360"/>
            <a:ext cx="35654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Project 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Danlei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Qian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May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6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2019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938773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F845A-E0D2-49FE-85D5-84B776ECA5D2}"/>
              </a:ext>
            </a:extLst>
          </p:cNvPr>
          <p:cNvSpPr txBox="1"/>
          <p:nvPr/>
        </p:nvSpPr>
        <p:spPr>
          <a:xfrm>
            <a:off x="1061056" y="155101"/>
            <a:ext cx="53606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Analysis</a:t>
            </a:r>
          </a:p>
          <a:p>
            <a:pPr lvl="0"/>
            <a:r>
              <a:rPr lang="en-US" altLang="zh-CN" dirty="0"/>
              <a:t>3.0 Bases on gender</a:t>
            </a:r>
            <a:endParaRPr lang="zh-CN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E6CB1-9393-F647-9904-52039F413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72" y="1668867"/>
            <a:ext cx="5697494" cy="38618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2E435D-0137-9E4D-81FC-C41D27870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431" y="1654568"/>
            <a:ext cx="5697495" cy="38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14608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F845A-E0D2-49FE-85D5-84B776ECA5D2}"/>
              </a:ext>
            </a:extLst>
          </p:cNvPr>
          <p:cNvSpPr txBox="1"/>
          <p:nvPr/>
        </p:nvSpPr>
        <p:spPr>
          <a:xfrm>
            <a:off x="1061056" y="155101"/>
            <a:ext cx="5360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2716D0-6C90-4644-A477-8BE874F08DA5}"/>
              </a:ext>
            </a:extLst>
          </p:cNvPr>
          <p:cNvSpPr txBox="1"/>
          <p:nvPr/>
        </p:nvSpPr>
        <p:spPr>
          <a:xfrm>
            <a:off x="982639" y="1285103"/>
            <a:ext cx="83961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b="1" i="1" dirty="0">
                <a:solidFill>
                  <a:schemeClr val="accent1"/>
                </a:solidFill>
              </a:rPr>
              <a:t>The</a:t>
            </a:r>
            <a:r>
              <a:rPr lang="zh-CN" altLang="en-US" b="1" i="1" dirty="0">
                <a:solidFill>
                  <a:schemeClr val="accent1"/>
                </a:solidFill>
              </a:rPr>
              <a:t> </a:t>
            </a:r>
            <a:r>
              <a:rPr lang="en-US" altLang="zh-CN" b="1" i="1" dirty="0">
                <a:solidFill>
                  <a:schemeClr val="accent1"/>
                </a:solidFill>
              </a:rPr>
              <a:t>use of cars, truck and van always keep a high level and a steady speed growth.</a:t>
            </a:r>
          </a:p>
          <a:p>
            <a:r>
              <a:rPr lang="en-US" altLang="zh-CN" b="1" i="1" dirty="0">
                <a:solidFill>
                  <a:schemeClr val="accent1"/>
                </a:solidFill>
              </a:rPr>
              <a:t>     Other  transportation do not have obvious trends.</a:t>
            </a:r>
          </a:p>
          <a:p>
            <a:pPr marL="342900" indent="-342900">
              <a:buAutoNum type="arabicPeriod"/>
            </a:pPr>
            <a:endParaRPr lang="en-US" altLang="zh-CN" b="1" i="1" dirty="0">
              <a:solidFill>
                <a:schemeClr val="accent1"/>
              </a:solidFill>
            </a:endParaRPr>
          </a:p>
          <a:p>
            <a:pPr marL="342900" indent="-342900">
              <a:buAutoNum type="arabicPeriod" startAt="2"/>
            </a:pPr>
            <a:r>
              <a:rPr lang="en-US" b="1" i="1" dirty="0">
                <a:solidFill>
                  <a:schemeClr val="accent1"/>
                </a:solidFill>
              </a:rPr>
              <a:t>Over the time period(2006-2017), the overall distribution of transportation means is constant, but it is worth to notice that Texas seems to have a deeper color, which may reflecting the development and the  increase of population.</a:t>
            </a:r>
          </a:p>
          <a:p>
            <a:pPr marL="342900" indent="-342900">
              <a:buAutoNum type="arabicPeriod" startAt="2"/>
            </a:pPr>
            <a:endParaRPr lang="en-US" b="1" i="1" dirty="0">
              <a:solidFill>
                <a:schemeClr val="accent1"/>
              </a:solidFill>
            </a:endParaRPr>
          </a:p>
          <a:p>
            <a:pPr marL="342900" indent="-342900">
              <a:buAutoNum type="arabicPeriod" startAt="2"/>
            </a:pPr>
            <a:r>
              <a:rPr lang="en-US" b="1" i="1" dirty="0">
                <a:solidFill>
                  <a:schemeClr val="accent1"/>
                </a:solidFill>
              </a:rPr>
              <a:t>The number of females who ride bicycle is quite small and  who use taxicabs and motorcycles is less than males.</a:t>
            </a:r>
          </a:p>
          <a:p>
            <a:pPr marL="342900" indent="-342900">
              <a:buAutoNum type="arabicPeriod" startAt="2"/>
            </a:pPr>
            <a:endParaRPr lang="en-US" b="1" i="1" dirty="0">
              <a:solidFill>
                <a:schemeClr val="accent1"/>
              </a:solidFill>
            </a:endParaRPr>
          </a:p>
          <a:p>
            <a:r>
              <a:rPr lang="en-US" b="1" i="1" dirty="0">
                <a:solidFill>
                  <a:schemeClr val="accent1"/>
                </a:solidFill>
              </a:rPr>
              <a:t>      More People choose work from home now compared to the 10 years ago.</a:t>
            </a:r>
          </a:p>
          <a:p>
            <a:pPr marL="342900" indent="-342900">
              <a:buAutoNum type="arabicPeriod" startAt="2"/>
            </a:pPr>
            <a:endParaRPr lang="en-US" dirty="0"/>
          </a:p>
          <a:p>
            <a:pPr marL="342900" indent="-342900">
              <a:buAutoNum type="arabicPeriod" startAt="2"/>
            </a:pPr>
            <a:endParaRPr lang="en-US" dirty="0"/>
          </a:p>
          <a:p>
            <a:pPr marL="342900" indent="-342900">
              <a:buAutoNum type="arabicPeriod" startAt="2"/>
            </a:pPr>
            <a:endParaRPr lang="en-US" dirty="0"/>
          </a:p>
          <a:p>
            <a:pPr marL="342900" indent="-342900">
              <a:buAutoNum type="arabicPeriod" startAt="2"/>
            </a:pPr>
            <a:endParaRPr lang="en-US" dirty="0"/>
          </a:p>
          <a:p>
            <a:pPr marL="342900" indent="-342900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184252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82639" y="295927"/>
            <a:ext cx="4012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Date Sources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00A784E-99F0-4C6D-A04E-1259BCE14B87}"/>
              </a:ext>
            </a:extLst>
          </p:cNvPr>
          <p:cNvSpPr/>
          <p:nvPr/>
        </p:nvSpPr>
        <p:spPr>
          <a:xfrm>
            <a:off x="633920" y="2937188"/>
            <a:ext cx="6778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https://</a:t>
            </a: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www.census.gov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/newsroom/stories/2019/bike-</a:t>
            </a: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month.html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C8BB58-26EA-7A41-929B-9692C3DA4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9711" y="2214149"/>
            <a:ext cx="3584806" cy="12148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09D22E1-4B97-1F43-96FE-2606CD56D39B}"/>
              </a:ext>
            </a:extLst>
          </p:cNvPr>
          <p:cNvSpPr/>
          <p:nvPr/>
        </p:nvSpPr>
        <p:spPr>
          <a:xfrm>
            <a:off x="397483" y="2214149"/>
            <a:ext cx="771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b="1" dirty="0">
                <a:solidFill>
                  <a:srgbClr val="4E4B47"/>
                </a:solidFill>
                <a:latin typeface="arial" panose="020B0604020202020204" pitchFamily="34" charset="0"/>
              </a:rPr>
              <a:t>SEX OF WORKERS BY </a:t>
            </a:r>
            <a:r>
              <a:rPr lang="en-US" sz="2000" b="1" u="sng" dirty="0">
                <a:solidFill>
                  <a:srgbClr val="4E4B47"/>
                </a:solidFill>
                <a:latin typeface="arial" panose="020B0604020202020204" pitchFamily="34" charset="0"/>
              </a:rPr>
              <a:t>MEANS OF TRANSPORTATION </a:t>
            </a:r>
            <a:r>
              <a:rPr lang="en-US" b="1" dirty="0">
                <a:solidFill>
                  <a:srgbClr val="4E4B47"/>
                </a:solidFill>
                <a:latin typeface="arial" panose="020B0604020202020204" pitchFamily="34" charset="0"/>
              </a:rPr>
              <a:t>TO WORK</a:t>
            </a:r>
            <a:endParaRPr lang="en-US" b="0" i="0" u="none" strike="noStrike" dirty="0">
              <a:solidFill>
                <a:srgbClr val="112E51"/>
              </a:solidFill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77706110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58579" y="1179682"/>
            <a:ext cx="2864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dirty="0" err="1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zipfile.ZipFile</a:t>
            </a:r>
            <a:r>
              <a:rPr lang="en-US" altLang="zh-CN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()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9933"/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E2A869-5D80-4954-800C-AC9DC0CA1976}"/>
              </a:ext>
            </a:extLst>
          </p:cNvPr>
          <p:cNvSpPr txBox="1"/>
          <p:nvPr/>
        </p:nvSpPr>
        <p:spPr>
          <a:xfrm>
            <a:off x="907819" y="155101"/>
            <a:ext cx="45037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Cleaning and Preprocessing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STEP</a:t>
            </a:r>
            <a:r>
              <a:rPr kumimoji="0" lang="en-US" altLang="zh-CN" sz="1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2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548AF-0A80-4D41-8D1B-69B53B590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95" y="1063936"/>
            <a:ext cx="6911010" cy="340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1898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E2A869-5D80-4954-800C-AC9DC0CA1976}"/>
              </a:ext>
            </a:extLst>
          </p:cNvPr>
          <p:cNvSpPr txBox="1"/>
          <p:nvPr/>
        </p:nvSpPr>
        <p:spPr>
          <a:xfrm>
            <a:off x="982639" y="229719"/>
            <a:ext cx="45037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Cleaning and Preprocessing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STEP</a:t>
            </a:r>
            <a:r>
              <a:rPr kumimoji="0" lang="en-US" altLang="zh-CN" sz="1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3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5">
            <a:extLst>
              <a:ext uri="{FF2B5EF4-FFF2-40B4-BE49-F238E27FC236}">
                <a16:creationId xmlns:a16="http://schemas.microsoft.com/office/drawing/2014/main" id="{F4AE1E8F-8A49-3744-9A1A-46574C49FB6A}"/>
              </a:ext>
            </a:extLst>
          </p:cNvPr>
          <p:cNvSpPr txBox="1"/>
          <p:nvPr/>
        </p:nvSpPr>
        <p:spPr>
          <a:xfrm>
            <a:off x="6296048" y="314145"/>
            <a:ext cx="5669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400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For loop &amp; .append() &amp; .</a:t>
            </a:r>
            <a:r>
              <a:rPr lang="en-US" altLang="zh-CN" sz="2400" dirty="0" err="1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concat</a:t>
            </a:r>
            <a:r>
              <a:rPr lang="en-US" altLang="zh-CN" sz="2400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()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9933"/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EFDFEB-A366-FB41-BED5-88785907D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10" y="3060193"/>
            <a:ext cx="9848336" cy="35284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746615-4DAC-6645-92A4-A6FB77157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755" y="1042635"/>
            <a:ext cx="9848335" cy="3658238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C921EEB-7D27-D849-8B01-E4C98F93D99F}"/>
              </a:ext>
            </a:extLst>
          </p:cNvPr>
          <p:cNvSpPr/>
          <p:nvPr/>
        </p:nvSpPr>
        <p:spPr>
          <a:xfrm>
            <a:off x="11236679" y="2641651"/>
            <a:ext cx="584619" cy="2026508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B4CB58-D088-6E43-99BD-61D9CB826997}"/>
              </a:ext>
            </a:extLst>
          </p:cNvPr>
          <p:cNvSpPr/>
          <p:nvPr/>
        </p:nvSpPr>
        <p:spPr>
          <a:xfrm>
            <a:off x="9730678" y="4635445"/>
            <a:ext cx="584619" cy="2026508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7744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E2A869-5D80-4954-800C-AC9DC0CA1976}"/>
              </a:ext>
            </a:extLst>
          </p:cNvPr>
          <p:cNvSpPr txBox="1"/>
          <p:nvPr/>
        </p:nvSpPr>
        <p:spPr>
          <a:xfrm>
            <a:off x="907819" y="155101"/>
            <a:ext cx="45037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Cleaning and Preprocessing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STEP</a:t>
            </a:r>
            <a:r>
              <a:rPr kumimoji="0" lang="en-US" altLang="zh-CN" sz="1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4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5">
            <a:extLst>
              <a:ext uri="{FF2B5EF4-FFF2-40B4-BE49-F238E27FC236}">
                <a16:creationId xmlns:a16="http://schemas.microsoft.com/office/drawing/2014/main" id="{6509C630-3C35-3748-9A2F-A5C889487053}"/>
              </a:ext>
            </a:extLst>
          </p:cNvPr>
          <p:cNvSpPr txBox="1"/>
          <p:nvPr/>
        </p:nvSpPr>
        <p:spPr>
          <a:xfrm>
            <a:off x="7461426" y="314145"/>
            <a:ext cx="4503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.</a:t>
            </a:r>
            <a:r>
              <a:rPr lang="en-US" altLang="zh-CN" sz="2800" dirty="0" err="1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loc</a:t>
            </a:r>
            <a:r>
              <a:rPr lang="en-US" altLang="zh-CN" sz="2800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() &amp; .ix()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9933"/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D32C79-0F0E-5B4C-999A-E83A431FE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39" y="1466764"/>
            <a:ext cx="6980195" cy="457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264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E2A869-5D80-4954-800C-AC9DC0CA1976}"/>
              </a:ext>
            </a:extLst>
          </p:cNvPr>
          <p:cNvSpPr txBox="1"/>
          <p:nvPr/>
        </p:nvSpPr>
        <p:spPr>
          <a:xfrm>
            <a:off x="907819" y="155101"/>
            <a:ext cx="45037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Cleaning and Preprocessing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STEP</a:t>
            </a:r>
            <a:r>
              <a:rPr kumimoji="0" lang="en-US" altLang="zh-CN" sz="1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5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B59704-0D40-6240-87A7-2B57D9AC4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25" y="4601850"/>
            <a:ext cx="11174808" cy="21010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B40957-0189-3649-8D58-2BBD394C6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56964"/>
            <a:ext cx="12192000" cy="644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9F11E-A359-0D46-8115-61B73FD11A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234" y="162799"/>
            <a:ext cx="2806700" cy="3517900"/>
          </a:xfrm>
          <a:prstGeom prst="rect">
            <a:avLst/>
          </a:prstGeom>
        </p:spPr>
      </p:pic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826CFAE-2870-9141-8046-C0DFB268BF1C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71602" y="1260389"/>
            <a:ext cx="4724398" cy="2696574"/>
          </a:xfrm>
          <a:prstGeom prst="bentConnector3">
            <a:avLst>
              <a:gd name="adj1" fmla="val 99172"/>
            </a:avLst>
          </a:prstGeom>
          <a:ln w="38100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5">
            <a:extLst>
              <a:ext uri="{FF2B5EF4-FFF2-40B4-BE49-F238E27FC236}">
                <a16:creationId xmlns:a16="http://schemas.microsoft.com/office/drawing/2014/main" id="{3ED53341-D195-C940-BE2F-B226A1AACFC3}"/>
              </a:ext>
            </a:extLst>
          </p:cNvPr>
          <p:cNvSpPr txBox="1"/>
          <p:nvPr/>
        </p:nvSpPr>
        <p:spPr>
          <a:xfrm>
            <a:off x="2689119" y="1905342"/>
            <a:ext cx="2864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.</a:t>
            </a:r>
            <a:r>
              <a:rPr lang="en-US" altLang="zh-CN" sz="2400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merge</a:t>
            </a:r>
            <a:r>
              <a:rPr lang="en-US" altLang="zh-CN" dirty="0">
                <a:solidFill>
                  <a:srgbClr val="FF9933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()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9933"/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759676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F845A-E0D2-49FE-85D5-84B776ECA5D2}"/>
              </a:ext>
            </a:extLst>
          </p:cNvPr>
          <p:cNvSpPr txBox="1"/>
          <p:nvPr/>
        </p:nvSpPr>
        <p:spPr>
          <a:xfrm>
            <a:off x="1061056" y="155101"/>
            <a:ext cx="53606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Analysis</a:t>
            </a:r>
          </a:p>
          <a:p>
            <a:pPr lvl="0"/>
            <a:r>
              <a:rPr lang="en-US" altLang="zh-CN" dirty="0"/>
              <a:t>1.0 Bases on years</a:t>
            </a:r>
            <a:endParaRPr lang="zh-CN" altLang="zh-C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83D071-A9ED-7E40-99E7-C5B15CEA2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94" y="1157795"/>
            <a:ext cx="8673413" cy="5470486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22836929-78A0-6640-BC2E-B0A1CB480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6324" y="696037"/>
            <a:ext cx="1989599" cy="198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60569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F845A-E0D2-49FE-85D5-84B776ECA5D2}"/>
              </a:ext>
            </a:extLst>
          </p:cNvPr>
          <p:cNvSpPr txBox="1"/>
          <p:nvPr/>
        </p:nvSpPr>
        <p:spPr>
          <a:xfrm>
            <a:off x="1061056" y="155101"/>
            <a:ext cx="53606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Analysis</a:t>
            </a:r>
          </a:p>
          <a:p>
            <a:pPr lvl="0"/>
            <a:r>
              <a:rPr lang="en-US" altLang="zh-CN" dirty="0"/>
              <a:t>2.0 Based on States</a:t>
            </a:r>
            <a:endParaRPr lang="zh-CN" altLang="zh-C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763415-BB27-1540-9131-8C46DD41E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36" y="1384968"/>
            <a:ext cx="5581989" cy="4214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BC3F73-4445-AD4D-AF99-FFB060DC2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0074" y="1382393"/>
            <a:ext cx="5581990" cy="421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085511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F845A-E0D2-49FE-85D5-84B776ECA5D2}"/>
              </a:ext>
            </a:extLst>
          </p:cNvPr>
          <p:cNvSpPr txBox="1"/>
          <p:nvPr/>
        </p:nvSpPr>
        <p:spPr>
          <a:xfrm>
            <a:off x="982639" y="124324"/>
            <a:ext cx="53606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Analysis</a:t>
            </a:r>
          </a:p>
          <a:p>
            <a:pPr lvl="0"/>
            <a:r>
              <a:rPr lang="en-US" altLang="zh-CN" dirty="0"/>
              <a:t>2.0 Bases on States</a:t>
            </a:r>
            <a:endParaRPr lang="zh-CN" altLang="zh-C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DDF184-441F-E242-9684-1BBB2B919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28" y="832207"/>
            <a:ext cx="3932575" cy="2700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D056AB-FEC5-4F43-82A0-CDA750C3C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4920" y="832206"/>
            <a:ext cx="4008076" cy="2700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B97A9B-893B-2644-BE63-E1A6286320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1413" y="832206"/>
            <a:ext cx="4013037" cy="2700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4B9BC2-30B5-D948-BB67-0745EDBD18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28" y="3822663"/>
            <a:ext cx="3810635" cy="25466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6B3E32-F1BF-CE47-B088-E525054298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6503" y="3745746"/>
            <a:ext cx="4008076" cy="26486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C4F4F6-A517-404E-A04C-FA15E70CC7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6277" y="3745746"/>
            <a:ext cx="4055723" cy="2648635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05738050-CE77-554B-9E1D-4F012AA7C8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2878666" y="2611390"/>
            <a:ext cx="817610" cy="8176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FC15F6-3B95-2743-9B6D-CB44AC3BF3C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3780" y="2545699"/>
            <a:ext cx="814570" cy="8145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681A73-26C3-014D-B412-E4A458719A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136860" y="2483652"/>
            <a:ext cx="770367" cy="7703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41E7BE-3FE8-B64B-83B0-27930C424CC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46623" y="4755125"/>
            <a:ext cx="681696" cy="681696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9CA5D90A-922F-8E43-9601-9E3DBA17E5E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34612" y="5383734"/>
            <a:ext cx="853645" cy="8536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F2DAAD-930D-9840-AD48-A993DE61AFE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83780" y="5383734"/>
            <a:ext cx="779642" cy="7796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7BB215-1A76-8944-81F8-87B468B9AF8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965048" y="5083615"/>
            <a:ext cx="942179" cy="94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99205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228</Words>
  <Application>Microsoft Macintosh PowerPoint</Application>
  <PresentationFormat>Widescreen</PresentationFormat>
  <Paragraphs>50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等线</vt:lpstr>
      <vt:lpstr>微软雅黑</vt:lpstr>
      <vt:lpstr>Roboto</vt:lpstr>
      <vt:lpstr>Arial</vt:lpstr>
      <vt:lpstr>Arial</vt:lpstr>
      <vt:lpstr>Arial Black</vt:lpstr>
      <vt:lpstr>Calibri</vt:lpstr>
      <vt:lpstr>Calibri Light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Qian, Danlei</dc:creator>
  <cp:lastModifiedBy>Qian, Danlei</cp:lastModifiedBy>
  <cp:revision>9</cp:revision>
  <dcterms:created xsi:type="dcterms:W3CDTF">2019-05-07T17:55:45Z</dcterms:created>
  <dcterms:modified xsi:type="dcterms:W3CDTF">2019-05-07T19:21:27Z</dcterms:modified>
</cp:coreProperties>
</file>